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第 29 周</c:v>
                </c:pt>
              </c:strCache>
            </c:strRef>
          </c:tx>
          <c:spPr>
            <a:solidFill>
              <a:srgbClr val="A8243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在线</c:v>
                  </c:pt>
                  <c:pt idx="1">
                    <c:v>邮件</c:v>
                  </c:pt>
                  <c:pt idx="2">
                    <c:v>电话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58</c:v>
                </c:pt>
                <c:pt idx="1">
                  <c:v>42</c:v>
                </c:pt>
                <c:pt idx="2">
                  <c:v>28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 Unicode M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FD4C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pto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TSHOVEL_CONTROL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A8243E"/>
          </a:solidFill>
          <a:ln w="12700">
            <a:solidFill>
              <a:srgbClr val="A824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6501384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北辰服务组 · 完全合成材料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8915400" y="6501384"/>
            <a:ext cx="2697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E62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BitShovel editable control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21792"/>
            <a:ext cx="1444752" cy="329184"/>
          </a:xfrm>
          <a:prstGeom prst="roundRect">
            <a:avLst>
              <a:gd name="adj" fmla="val 19444"/>
            </a:avLst>
          </a:prstGeom>
          <a:solidFill>
            <a:srgbClr val="F8EAC4"/>
          </a:solidFill>
          <a:ln w="12700">
            <a:solidFill>
              <a:srgbClr val="E4B243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708660"/>
            <a:ext cx="11430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本周更新参考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1261872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运营周报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85800" y="1938528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8243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 29 周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85800" y="234086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62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2026-07-20 — 2026-07-26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5800" y="2816352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北辰服务组（虚构）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629400" y="1078992"/>
            <a:ext cx="4663440" cy="4315968"/>
          </a:xfrm>
          <a:prstGeom prst="roundRect">
            <a:avLst>
              <a:gd name="adj" fmla="val 2542"/>
            </a:avLst>
          </a:prstGeom>
          <a:solidFill>
            <a:srgbClr val="FFFFFF"/>
          </a:solidFill>
          <a:ln w="15240">
            <a:solidFill>
              <a:srgbClr val="DFD4C8"/>
            </a:solidFill>
            <a:prstDash val="solid"/>
          </a:ln>
          <a:effectLst>
            <a:outerShdw sx="100000" sy="100000" kx="0" ky="0" algn="bl" rotWithShape="0" blurRad="25400" dist="50800" dir="2700000">
              <a:srgbClr val="5A3A41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068312" y="15544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这份文件用来检查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095744" y="2103120"/>
            <a:ext cx="237744" cy="237744"/>
          </a:xfrm>
          <a:prstGeom prst="ellipse">
            <a:avLst/>
          </a:prstGeom>
          <a:solidFill>
            <a:srgbClr val="DCEFE5"/>
          </a:solidFill>
          <a:ln w="12700">
            <a:solidFill>
              <a:srgbClr val="2F7D5A">
                <a:alpha val="5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36892" y="2144268"/>
            <a:ext cx="1554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F7D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543800" y="209397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文字能逐项修改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095744" y="2761488"/>
            <a:ext cx="237744" cy="237744"/>
          </a:xfrm>
          <a:prstGeom prst="ellipse">
            <a:avLst/>
          </a:prstGeom>
          <a:solidFill>
            <a:srgbClr val="DCEFE5"/>
          </a:solidFill>
          <a:ln w="12700">
            <a:solidFill>
              <a:srgbClr val="2F7D5A">
                <a:alpha val="5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6892" y="2802636"/>
            <a:ext cx="1554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F7D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7543800" y="275234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图表是原生对象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095744" y="3419856"/>
            <a:ext cx="237744" cy="237744"/>
          </a:xfrm>
          <a:prstGeom prst="ellipse">
            <a:avLst/>
          </a:prstGeom>
          <a:solidFill>
            <a:srgbClr val="DCEFE5"/>
          </a:solidFill>
          <a:ln w="12700">
            <a:solidFill>
              <a:srgbClr val="2F7D5A">
                <a:alpha val="5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36892" y="3461004"/>
            <a:ext cx="1554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F7D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7543800" y="341071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数据来自同一份源表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095744" y="4078224"/>
            <a:ext cx="237744" cy="237744"/>
          </a:xfrm>
          <a:prstGeom prst="ellipse">
            <a:avLst/>
          </a:prstGeom>
          <a:solidFill>
            <a:srgbClr val="F8EAC4"/>
          </a:solidFill>
          <a:ln w="12700">
            <a:solidFill>
              <a:srgbClr val="E4B243">
                <a:alpha val="5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6892" y="4119372"/>
            <a:ext cx="1554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11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!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543800" y="4069080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未知项没有被补写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086600" y="480060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公开演示材料完全合成，不代表真实团队、客户或业务。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4389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8243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 29 周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713232" y="749808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关键指标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806440" y="832104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同一模板更新后的本周数字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58368" y="1335024"/>
            <a:ext cx="2487168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FD4C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55448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工单量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59536" y="1856232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1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128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2075688" y="207568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件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59536" y="2432304"/>
            <a:ext cx="1965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上周 116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3456432" y="1335024"/>
            <a:ext cx="2487168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B24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0" y="155448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首次响应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57600" y="1856232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1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</a:t>
            </a:r>
            <a:endParaRPr lang="en-US" sz="2500" dirty="0"/>
          </a:p>
        </p:txBody>
      </p:sp>
      <p:sp>
        <p:nvSpPr>
          <p:cNvPr id="13" name="Text 11"/>
          <p:cNvSpPr/>
          <p:nvPr/>
        </p:nvSpPr>
        <p:spPr>
          <a:xfrm>
            <a:off x="4873752" y="207568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分钟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657600" y="2432304"/>
            <a:ext cx="1965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33A4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上周 38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6254496" y="1335024"/>
            <a:ext cx="2487168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FD4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55664" y="155448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一次解决率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455664" y="1856232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1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91.4%</a:t>
            </a:r>
            <a:endParaRPr lang="en-US" sz="2500" dirty="0"/>
          </a:p>
        </p:txBody>
      </p:sp>
      <p:sp>
        <p:nvSpPr>
          <p:cNvPr id="18" name="Text 16"/>
          <p:cNvSpPr/>
          <p:nvPr/>
        </p:nvSpPr>
        <p:spPr>
          <a:xfrm>
            <a:off x="7671816" y="207568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455664" y="2432304"/>
            <a:ext cx="1965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33A4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上周 93.1%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9052560" y="1335024"/>
            <a:ext cx="2487168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FD4C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53728" y="155448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满意度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253728" y="1856232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117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4.6</a:t>
            </a:r>
            <a:endParaRPr lang="en-US" sz="2500" dirty="0"/>
          </a:p>
        </p:txBody>
      </p:sp>
      <p:sp>
        <p:nvSpPr>
          <p:cNvPr id="23" name="Text 21"/>
          <p:cNvSpPr/>
          <p:nvPr/>
        </p:nvSpPr>
        <p:spPr>
          <a:xfrm>
            <a:off x="10469880" y="2075688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/ 5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9253728" y="2432304"/>
            <a:ext cx="1965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上周 4.6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58368" y="3108960"/>
            <a:ext cx="7388352" cy="257860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DFD4C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4400" y="338328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各渠道工单</a:t>
            </a:r>
            <a:endParaRPr lang="en-US" sz="1100" dirty="0"/>
          </a:p>
        </p:txBody>
      </p:sp>
      <p:graphicFrame>
        <p:nvGraphicFramePr>
          <p:cNvPr id="27" name="Chart 0" descr=""/>
          <p:cNvGraphicFramePr/>
          <p:nvPr/>
        </p:nvGraphicFramePr>
        <p:xfrm>
          <a:off x="932688" y="3703320"/>
          <a:ext cx="6629400" cy="168249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8" name="Shape 25"/>
          <p:cNvSpPr/>
          <p:nvPr/>
        </p:nvSpPr>
        <p:spPr>
          <a:xfrm>
            <a:off x="8339328" y="3108960"/>
            <a:ext cx="3182112" cy="2578608"/>
          </a:xfrm>
          <a:prstGeom prst="roundRect">
            <a:avLst>
              <a:gd name="adj" fmla="val 2128"/>
            </a:avLst>
          </a:prstGeom>
          <a:solidFill>
            <a:srgbClr val="F8EAC4"/>
          </a:solidFill>
          <a:ln w="12700">
            <a:solidFill>
              <a:srgbClr val="E4B243">
                <a:alpha val="75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650224" y="340156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这周先看什么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8668512" y="3840480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工单量增加 10.3%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8668512" y="422452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首次响应变慢 4 分钟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8668512" y="460857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FCR 下降 1.7 个百分点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8668512" y="499262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满意度保持 4.6 / 5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4389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8243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 29 周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713232" y="749808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异常与边界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806440" y="832104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能确认的事实与仍需确认的内容分开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713232" y="1389888"/>
            <a:ext cx="7269480" cy="749808"/>
          </a:xfrm>
          <a:prstGeom prst="roundRect">
            <a:avLst>
              <a:gd name="adj" fmla="val 6098"/>
            </a:avLst>
          </a:prstGeom>
          <a:solidFill>
            <a:srgbClr val="DCEFE5"/>
          </a:solidFill>
          <a:ln w="12700">
            <a:solidFill>
              <a:srgbClr val="2F7D5A">
                <a:alpha val="7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572768"/>
            <a:ext cx="804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已确认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874520" y="1545336"/>
            <a:ext cx="5650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7 月 21 日 10:20—12:05 出现响应异常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13232" y="2377440"/>
            <a:ext cx="7269480" cy="749808"/>
          </a:xfrm>
          <a:prstGeom prst="roundRect">
            <a:avLst>
              <a:gd name="adj" fmla="val 6098"/>
            </a:avLst>
          </a:prstGeom>
          <a:solidFill>
            <a:srgbClr val="DCEFE5"/>
          </a:solidFill>
          <a:ln w="12700">
            <a:solidFill>
              <a:srgbClr val="2F7D5A">
                <a:alpha val="7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2560320"/>
            <a:ext cx="804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已确认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74520" y="2532888"/>
            <a:ext cx="5650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影响 14 个合成测试账号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13232" y="3364992"/>
            <a:ext cx="7269480" cy="749808"/>
          </a:xfrm>
          <a:prstGeom prst="roundRect">
            <a:avLst>
              <a:gd name="adj" fmla="val 6098"/>
            </a:avLst>
          </a:prstGeom>
          <a:solidFill>
            <a:srgbClr val="F8EAC4"/>
          </a:solidFill>
          <a:ln w="12700">
            <a:solidFill>
              <a:srgbClr val="E4B243">
                <a:alpha val="7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3547872"/>
            <a:ext cx="804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未确认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874520" y="3520440"/>
            <a:ext cx="5650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根因仍在排查，不能写成已经定位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13232" y="4352544"/>
            <a:ext cx="7269480" cy="749808"/>
          </a:xfrm>
          <a:prstGeom prst="roundRect">
            <a:avLst>
              <a:gd name="adj" fmla="val 6098"/>
            </a:avLst>
          </a:prstGeom>
          <a:solidFill>
            <a:srgbClr val="F4E0E2"/>
          </a:solidFill>
          <a:ln w="12700">
            <a:solidFill>
              <a:srgbClr val="A33A45">
                <a:alpha val="7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4535424"/>
            <a:ext cx="804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未计算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874520" y="4507992"/>
            <a:ext cx="5650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退款影响尚未核算，不能估算金额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366760" y="1389888"/>
            <a:ext cx="3127248" cy="3721608"/>
          </a:xfrm>
          <a:prstGeom prst="roundRect">
            <a:avLst>
              <a:gd name="adj" fmla="val 2047"/>
            </a:avLst>
          </a:prstGeom>
          <a:solidFill>
            <a:srgbClr val="21171A"/>
          </a:solidFill>
          <a:ln w="12700">
            <a:solidFill>
              <a:srgbClr val="2117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0" y="1792224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BF6E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发送前必须有人确认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705088" y="2670048"/>
            <a:ext cx="2395728" cy="0"/>
          </a:xfrm>
          <a:prstGeom prst="line">
            <a:avLst/>
          </a:prstGeom>
          <a:noFill/>
          <a:ln w="12700">
            <a:solidFill>
              <a:srgbClr val="E4B243">
                <a:alpha val="5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705088" y="2441448"/>
            <a:ext cx="2395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BF6E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根因结论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705088" y="3328416"/>
            <a:ext cx="2395728" cy="0"/>
          </a:xfrm>
          <a:prstGeom prst="line">
            <a:avLst/>
          </a:prstGeom>
          <a:noFill/>
          <a:ln w="12700">
            <a:solidFill>
              <a:srgbClr val="E4B243">
                <a:alpha val="5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05088" y="3099816"/>
            <a:ext cx="2395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BF6E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退款范围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705088" y="3986784"/>
            <a:ext cx="2395728" cy="0"/>
          </a:xfrm>
          <a:prstGeom prst="line">
            <a:avLst/>
          </a:prstGeom>
          <a:noFill/>
          <a:ln w="12700">
            <a:solidFill>
              <a:srgbClr val="E4B243">
                <a:alpha val="5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705088" y="3758184"/>
            <a:ext cx="2395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BF6E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对外表述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686800" y="4535424"/>
            <a:ext cx="24871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9CBCD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可以整理事实，但不能替负责人作出这些决定。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4389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8243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 29 周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713232" y="749808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行动项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806440" y="832104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负责人、截止时间与完成条件保持可检查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13232" y="1481328"/>
          <a:ext cx="10744200" cy="3154680"/>
        </p:xfrm>
        <a:graphic>
          <a:graphicData uri="http://schemas.openxmlformats.org/drawingml/2006/table">
            <a:tbl>
              <a:tblPr/>
              <a:tblGrid>
                <a:gridCol w="1874520"/>
                <a:gridCol w="3246120"/>
                <a:gridCol w="3749040"/>
                <a:gridCol w="1874520"/>
              </a:tblGrid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BF6EC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负责人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BF6EC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下一步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BF6EC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完成条件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BF6EC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状态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林安（合成）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复核异常时段的日志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根因证据可回看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进行中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陈乔（合成）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核算退款影响范围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金额与账号清单一致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待确认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支持主管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确认对外发送版本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本人明确批准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1171A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必须人工</a:t>
                      </a:r>
                      <a:endParaRPr lang="en-US" sz="10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09728" marR="109728" marT="109728" marB="109728">
                    <a:lnL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4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13232" y="1481328"/>
            <a:ext cx="10744200" cy="658368"/>
          </a:xfrm>
          <a:prstGeom prst="rect">
            <a:avLst/>
          </a:prstGeom>
          <a:solidFill>
            <a:srgbClr val="A8243E"/>
          </a:solidFill>
          <a:ln w="12700">
            <a:solidFill>
              <a:srgbClr val="A8243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31520" y="504748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这张表是原生表格对象，可以逐格修改。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4389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8243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 29 周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713232" y="749808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交付前检查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806440" y="832104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文件结构通过，不等于内容和视觉已经正确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713232" y="1426464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2F7D5A">
                <a:alpha val="6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42416" y="1773936"/>
            <a:ext cx="393192" cy="393192"/>
          </a:xfrm>
          <a:prstGeom prst="ellipse">
            <a:avLst/>
          </a:prstGeom>
          <a:solidFill>
            <a:srgbClr val="2F7D5A"/>
          </a:solidFill>
          <a:ln w="12700">
            <a:solidFill>
              <a:srgbClr val="2F7D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24712" y="1860804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645920" y="171907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文字与表格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645920" y="2167128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原生对象，可逐项修改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199632" y="1426464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2F7D5A">
                <a:alpha val="6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28816" y="1773936"/>
            <a:ext cx="393192" cy="393192"/>
          </a:xfrm>
          <a:prstGeom prst="ellipse">
            <a:avLst/>
          </a:prstGeom>
          <a:solidFill>
            <a:srgbClr val="2F7D5A"/>
          </a:solidFill>
          <a:ln w="12700">
            <a:solidFill>
              <a:srgbClr val="2F7D5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11112" y="1860804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132320" y="171907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图表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132320" y="2167128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原生图表，可继续编辑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713232" y="3291840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E4B243">
                <a:alpha val="6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42416" y="3639312"/>
            <a:ext cx="393192" cy="393192"/>
          </a:xfrm>
          <a:prstGeom prst="ellipse">
            <a:avLst/>
          </a:prstGeom>
          <a:solidFill>
            <a:srgbClr val="E4B243"/>
          </a:solidFill>
          <a:ln w="12700">
            <a:solidFill>
              <a:srgbClr val="E4B24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24712" y="3726180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!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45920" y="358444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数字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645920" y="4032504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与本周源表逐项核对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199632" y="3291840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5240">
            <a:solidFill>
              <a:srgbClr val="E4B243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28816" y="3639312"/>
            <a:ext cx="393192" cy="393192"/>
          </a:xfrm>
          <a:prstGeom prst="ellipse">
            <a:avLst/>
          </a:prstGeom>
          <a:solidFill>
            <a:srgbClr val="E4B243"/>
          </a:solidFill>
          <a:ln w="12700">
            <a:solidFill>
              <a:srgbClr val="E4B24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11112" y="3726180"/>
            <a:ext cx="219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!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132320" y="358444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1171A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未知项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132320" y="4032504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265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根因、退款继续标为未确认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13232" y="5358384"/>
            <a:ext cx="10561320" cy="493776"/>
          </a:xfrm>
          <a:prstGeom prst="roundRect">
            <a:avLst>
              <a:gd name="adj" fmla="val 9259"/>
            </a:avLst>
          </a:prstGeom>
          <a:solidFill>
            <a:srgbClr val="21171A"/>
          </a:solidFill>
          <a:ln w="12700">
            <a:solidFill>
              <a:srgbClr val="21171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550468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BF6E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结构检查结果：适合继续编辑；内容、数字和视觉仍需负责人复核。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01384"/>
            <a:ext cx="201168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E6265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 Unicode M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 Unicode M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BitShovel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北辰服务组 第 29 周运营周报</dc:title>
  <dc:subject>Synthetic weekly-report control material</dc:subject>
  <dc:creator>BitShovel</dc:creator>
  <cp:lastModifiedBy>BitShovel</cp:lastModifiedBy>
  <cp:revision>1</cp:revision>
  <dcterms:created xsi:type="dcterms:W3CDTF">2026-07-30T10:22:47Z</dcterms:created>
  <dcterms:modified xsi:type="dcterms:W3CDTF">2026-07-30T10:22:47Z</dcterms:modified>
</cp:coreProperties>
</file>